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79" r:id="rId16"/>
    <p:sldId id="280" r:id="rId17"/>
    <p:sldId id="282" r:id="rId18"/>
    <p:sldId id="281" r:id="rId19"/>
    <p:sldId id="267" r:id="rId20"/>
    <p:sldId id="271" r:id="rId21"/>
    <p:sldId id="272" r:id="rId22"/>
    <p:sldId id="273" r:id="rId23"/>
    <p:sldId id="275" r:id="rId24"/>
    <p:sldId id="274" r:id="rId25"/>
    <p:sldId id="287" r:id="rId26"/>
    <p:sldId id="268" r:id="rId27"/>
    <p:sldId id="276" r:id="rId28"/>
    <p:sldId id="288" r:id="rId29"/>
    <p:sldId id="277" r:id="rId30"/>
    <p:sldId id="269" r:id="rId31"/>
    <p:sldId id="283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damoha/project1_spotify/blob/main/Final_Data_2012_2022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mdamoha/project1_spotify/blob/main/Spotify%20Extraction/Data_clean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latin typeface="+mj-lt"/>
              </a:rPr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When we start to break this down by year, we can see that some of these genres have become less popular over time,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8" y="2298701"/>
            <a:ext cx="5776555" cy="3804662"/>
          </a:xfrm>
        </p:spPr>
        <p:txBody>
          <a:bodyPr anchor="ctr">
            <a:normAutofit fontScale="77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GB" sz="2200" b="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2: </a:t>
            </a:r>
            <a:r>
              <a:rPr lang="en-GB" sz="2200" b="0" dirty="0" err="1"/>
              <a:t>Speechiness</a:t>
            </a:r>
            <a:r>
              <a:rPr lang="en-GB" sz="2200" b="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endParaRPr lang="en-GB" sz="2200" b="0" dirty="0"/>
          </a:p>
          <a:p>
            <a:pPr algn="ctr">
              <a:lnSpc>
                <a:spcPct val="90000"/>
              </a:lnSpc>
            </a:pPr>
            <a:r>
              <a:rPr lang="en-GB" sz="2200" b="0" dirty="0"/>
              <a:t>Hypothesis 5: Tbc (</a:t>
            </a:r>
            <a:r>
              <a:rPr lang="en-GB" sz="2200" b="0" dirty="0" err="1"/>
              <a:t>Itai</a:t>
            </a:r>
            <a:r>
              <a:rPr lang="en-GB" sz="2200" b="0" dirty="0"/>
              <a:t>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5D3C4-0636-AC49-7322-9888341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Energy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0F28-1737-DC2C-2C45-C14F293A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1549" y="5300330"/>
            <a:ext cx="3825572" cy="1314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shows a wide spread of energy values across each year.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minimal correlation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FBB49E-3BAD-1EB6-859D-EB34D579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5" y="528228"/>
            <a:ext cx="5670723" cy="574250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EE8A2-3260-6C35-A324-F7F4E166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25" y="1210509"/>
            <a:ext cx="3270121" cy="32734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dirty="0">
                <a:latin typeface="+mn-lt"/>
              </a:rPr>
              <a:t>In the outliers graph, we can see that there is a high variability of the energy values and all the outliers are lower values.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 The averages from the last 10 years range from 0.609460 to 0.736550.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7DB2-15F1-12B6-C578-F5F9EF4C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697" y="5037068"/>
            <a:ext cx="3530519" cy="11443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Outliers Graph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B4C630-9095-584D-B96E-71E947BB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895699"/>
            <a:ext cx="6039627" cy="5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9801-2B0B-1C15-390F-A44D1A5E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654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Energy Rating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AA9B1-8147-F5D1-86A6-6508B1D2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2186900"/>
            <a:ext cx="3363687" cy="323324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bar chart shows graphically the averages of the last 10 years. </a:t>
            </a:r>
          </a:p>
          <a:p>
            <a:r>
              <a:rPr lang="en-US" b="0" dirty="0">
                <a:solidFill>
                  <a:schemeClr val="tx1"/>
                </a:solidFill>
              </a:rPr>
              <a:t>It shows that the average of the energy value of the songs in the top 100 in the last years is lower than it was in 2012.</a:t>
            </a:r>
          </a:p>
          <a:p>
            <a:r>
              <a:rPr lang="en-US" b="0" dirty="0">
                <a:solidFill>
                  <a:schemeClr val="tx1"/>
                </a:solidFill>
              </a:rPr>
              <a:t>In 2020, the average reached its lowest value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B03218-75F6-7CDF-B311-76AA0E93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882930"/>
            <a:ext cx="6085217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47B6F-4BE9-1AFD-6145-508E724F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462D-2946-1CB3-3A28-A6D07024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5C3A2-F6AB-5DF7-159B-DF1FDF55ED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/>
              <a:t>The energy value is not related to a song’s popularity. </a:t>
            </a:r>
          </a:p>
          <a:p>
            <a:r>
              <a:rPr lang="en-US" b="0" dirty="0"/>
              <a:t>In the top 100 over the years we can find songs with high and low values of energy. </a:t>
            </a:r>
          </a:p>
          <a:p>
            <a:endParaRPr lang="en-US" b="0" dirty="0"/>
          </a:p>
          <a:p>
            <a:r>
              <a:rPr lang="en-US" b="0" dirty="0"/>
              <a:t>Over the last 10 years, the average of the energy value of the songs decreased.</a:t>
            </a:r>
          </a:p>
          <a:p>
            <a:r>
              <a:rPr lang="en-US" b="0" dirty="0"/>
              <a:t>    </a:t>
            </a:r>
          </a:p>
          <a:p>
            <a:r>
              <a:rPr lang="en-US" b="0" dirty="0"/>
              <a:t>In 2020, the average of the energy value of the top 100 was the lowest and the max value was also the lowest on the last 10 years.</a:t>
            </a:r>
            <a:endParaRPr lang="en-GB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62E06-590F-FCD6-3010-BCBF13CB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Recommendation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C814FC-32B2-AFFB-3416-A591515D7B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500" b="0" dirty="0"/>
              <a:t>If our clients want to place their song on the top 100 should aim to create a song with as energy value of at least 0.60</a:t>
            </a:r>
            <a:endParaRPr lang="en-GB" sz="3500" b="0" dirty="0"/>
          </a:p>
        </p:txBody>
      </p:sp>
    </p:spTree>
    <p:extLst>
      <p:ext uri="{BB962C8B-B14F-4D97-AF65-F5344CB8AC3E}">
        <p14:creationId xmlns:p14="http://schemas.microsoft.com/office/powerpoint/2010/main" val="41389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2" b="5530"/>
          <a:stretch/>
        </p:blipFill>
        <p:spPr>
          <a:xfrm>
            <a:off x="456628" y="527514"/>
            <a:ext cx="6539979" cy="5802972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Spotify Wrapped</a:t>
            </a:r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9" y="3542767"/>
            <a:ext cx="3847009" cy="28394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b="0"/>
              <a:t>Every year Spotify release its data analysis regarding the most played, highest trending songs for the year</a:t>
            </a:r>
          </a:p>
        </p:txBody>
      </p:sp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36" y="1875052"/>
            <a:ext cx="8248649" cy="682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algn="ctr"/>
            <a:r>
              <a:rPr lang="en-US" b="0" dirty="0" err="1">
                <a:solidFill>
                  <a:sysClr val="windowText" lastClr="000000"/>
                </a:solidFill>
              </a:rPr>
              <a:t>Speechiness</a:t>
            </a:r>
            <a:r>
              <a:rPr lang="en-US" b="0" dirty="0">
                <a:solidFill>
                  <a:sysClr val="windowText" lastClr="000000"/>
                </a:solidFill>
              </a:rPr>
              <a:t> - The higher the value the more spoken word the song contains</a:t>
            </a:r>
            <a:endParaRPr lang="en-GB" b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5014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highest </a:t>
            </a:r>
            <a:r>
              <a:rPr lang="en-US" dirty="0" err="1"/>
              <a:t>speechiness</a:t>
            </a:r>
            <a:r>
              <a:rPr lang="en-US" dirty="0"/>
              <a:t> was Yes Indeed </a:t>
            </a:r>
          </a:p>
          <a:p>
            <a:r>
              <a:rPr lang="en-US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481865" y="3029780"/>
            <a:ext cx="501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lowest </a:t>
            </a:r>
            <a:r>
              <a:rPr lang="en-US" dirty="0" err="1"/>
              <a:t>speechiness</a:t>
            </a:r>
            <a:r>
              <a:rPr lang="en-US" dirty="0"/>
              <a:t> was Perfect </a:t>
            </a:r>
          </a:p>
          <a:p>
            <a:r>
              <a:rPr lang="en-US" dirty="0"/>
              <a:t>by Ed Sheeran in 2017 at No.10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9" y="4105951"/>
            <a:ext cx="1876559" cy="187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695325" y="4993035"/>
            <a:ext cx="205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https://open.spotify.com/track/6vN77lE9LK6HP2DewaN6HZ</a:t>
            </a:r>
            <a:r>
              <a:rPr lang="en-GB" sz="14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219" y="4175913"/>
            <a:ext cx="1876559" cy="1876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481865" y="5098365"/>
            <a:ext cx="2228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https://open.spotify.com/track/0tgVpDi06FyKpA1z0VMD4v?si=556be056e14e48c6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dirty="0" err="1"/>
              <a:t>r-value</a:t>
            </a:r>
            <a:r>
              <a:rPr lang="en-US" sz="1600" dirty="0"/>
              <a:t> is: 0.003053302093949737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The correlation between both factors is 0.06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47237" y="5046737"/>
            <a:ext cx="3363687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ADD IN WHAT THIS MEANS!!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5" y="2036871"/>
            <a:ext cx="5205337" cy="37489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488819" y="1972340"/>
            <a:ext cx="5035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0.030076461345042268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correlation between both factors is -0.17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7448772" y="4745248"/>
            <a:ext cx="33636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ADD IN WHAT THIS MEANS!!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/>
            <a:r>
              <a:rPr lang="en-GB" sz="1800" b="0" dirty="0" err="1"/>
              <a:t>Speechiness</a:t>
            </a:r>
            <a:r>
              <a:rPr lang="en-GB" sz="1800" b="0" dirty="0"/>
              <a:t> has been decreasing over the last 5 years </a:t>
            </a:r>
          </a:p>
          <a:p>
            <a:pPr algn="ctr"/>
            <a:r>
              <a:rPr lang="en-GB" sz="1800" b="0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78530" y="5089494"/>
            <a:ext cx="3363687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ADD IN WHAT THIS MEANS!!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5" y="214077"/>
            <a:ext cx="4231408" cy="300084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7" y="3480322"/>
            <a:ext cx="3698584" cy="321492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b="0" dirty="0" err="1"/>
              <a:t>Speechiness</a:t>
            </a:r>
            <a:r>
              <a:rPr lang="en-US" b="0" dirty="0"/>
              <a:t> is lowest on the 1 to 20 top tracks than 81-100 tracks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>
                <a:solidFill>
                  <a:schemeClr val="accent1"/>
                </a:solidFill>
              </a:rPr>
              <a:t>However, there are lots of outliers for each bracket, so this is not a good use of the data to 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DDC53-8DE6-4F4C-B6B4-4FA2A876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AD053B-137E-47B4-997C-C91AE70CE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441932" y="958443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9E72EC-1178-47C7-A287-A05A6D497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390656" y="1015766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FA4DF-7CCE-8D61-289C-B957D7D9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85" y="1764734"/>
            <a:ext cx="7559817" cy="3753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Conclusion: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2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64EFC6A-27DC-852A-8AD4-946D1A7E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99" y="553132"/>
            <a:ext cx="4230191" cy="383889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E79ACEC-D3CC-39E2-DC24-E76EA208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12" y="622083"/>
            <a:ext cx="4154212" cy="376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CC4BF-BD03-A1B7-30A8-B90DA53C41AE}"/>
              </a:ext>
            </a:extLst>
          </p:cNvPr>
          <p:cNvSpPr txBox="1"/>
          <p:nvPr/>
        </p:nvSpPr>
        <p:spPr>
          <a:xfrm>
            <a:off x="482510" y="4718715"/>
            <a:ext cx="112269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67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95" y="1656784"/>
            <a:ext cx="3995225" cy="227604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895" y="4129775"/>
            <a:ext cx="3910819" cy="1308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4D49F8-09DB-C295-B06D-8817F14A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757481"/>
            <a:ext cx="2835835" cy="22686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B9612E-95A5-8606-927C-04ADBD02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3716593"/>
            <a:ext cx="2835835" cy="22686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CE512C-FAC7-426B-89D0-50188951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84672" y="647854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62" y="897953"/>
            <a:ext cx="5083026" cy="1724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C1BABC-D8F0-40DC-A386-73BB1E2C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21875" y="593596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933449" y="3308980"/>
            <a:ext cx="5449183" cy="3006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0" dirty="0"/>
              <a:t>Our Clients – Penny Panda and Percy Python want to be in the Top 10 of Spotify Wrapped 2023 but have no idea how to get there!!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792F26-E97F-49FE-BC72-E6FF0156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66531" y="0"/>
            <a:ext cx="4956868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385849" y="652724"/>
            <a:ext cx="2696344" cy="2557482"/>
          </a:xfrm>
          <a:prstGeom prst="rect">
            <a:avLst/>
          </a:prstGeom>
        </p:spPr>
      </p:pic>
      <p:pic>
        <p:nvPicPr>
          <p:cNvPr id="4" name="Content Placeholder 3" descr="Icon&#10;&#10;Description automatically generated with low confidence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575" y="3647793"/>
            <a:ext cx="2553367" cy="25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5F1EC-04EE-580D-9560-37FD8286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09C4A-5D04-5C5A-9945-47A58206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68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BA255-1C4D-D653-D513-D4504EE77D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98002" y="1017768"/>
            <a:ext cx="3207434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Supporting Information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2B39F-11F7-47FD-8D3C-5BC814285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574"/>
            <a:ext cx="7451272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6D58FF-DF01-9D0D-DA51-3CC470A0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8" y="541129"/>
            <a:ext cx="5756864" cy="575686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398959" y="832048"/>
            <a:ext cx="4399064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1" y="2572738"/>
            <a:ext cx="10333074" cy="2599888"/>
          </a:xfrm>
        </p:spPr>
        <p:txBody>
          <a:bodyPr numCol="3">
            <a:normAutofit fontScale="62500" lnSpcReduction="20000"/>
          </a:bodyPr>
          <a:lstStyle/>
          <a:p>
            <a:r>
              <a:rPr lang="en-US" b="0" dirty="0"/>
              <a:t> a)	Artist, </a:t>
            </a:r>
          </a:p>
          <a:p>
            <a:r>
              <a:rPr lang="en-US" b="0" dirty="0"/>
              <a:t>b)	Album	</a:t>
            </a:r>
          </a:p>
          <a:p>
            <a:r>
              <a:rPr lang="en-US" b="0" dirty="0"/>
              <a:t>c)	</a:t>
            </a:r>
            <a:r>
              <a:rPr lang="en-US" b="0" dirty="0" err="1"/>
              <a:t>Track_name</a:t>
            </a:r>
            <a:r>
              <a:rPr lang="en-US" b="0" dirty="0"/>
              <a:t>	</a:t>
            </a:r>
          </a:p>
          <a:p>
            <a:r>
              <a:rPr lang="en-US" b="0" dirty="0"/>
              <a:t>d)	</a:t>
            </a:r>
            <a:r>
              <a:rPr lang="en-US" b="0" dirty="0" err="1"/>
              <a:t>Track_id</a:t>
            </a:r>
            <a:r>
              <a:rPr lang="en-US" b="0" dirty="0"/>
              <a:t>	</a:t>
            </a:r>
          </a:p>
          <a:p>
            <a:r>
              <a:rPr lang="en-US" b="0" dirty="0"/>
              <a:t>e)	Danceability	</a:t>
            </a:r>
          </a:p>
          <a:p>
            <a:r>
              <a:rPr lang="en-US" b="0" dirty="0"/>
              <a:t>f)	Energy	</a:t>
            </a:r>
          </a:p>
          <a:p>
            <a:r>
              <a:rPr lang="en-US" b="0" dirty="0"/>
              <a:t>g)	Key	</a:t>
            </a:r>
          </a:p>
          <a:p>
            <a:r>
              <a:rPr lang="en-US" b="0" dirty="0"/>
              <a:t>h)	Loudness	</a:t>
            </a:r>
          </a:p>
          <a:p>
            <a:r>
              <a:rPr lang="en-US" b="0" dirty="0" err="1"/>
              <a:t>i</a:t>
            </a:r>
            <a:r>
              <a:rPr lang="en-US" b="0" dirty="0"/>
              <a:t>)	Mode	</a:t>
            </a:r>
          </a:p>
          <a:p>
            <a:r>
              <a:rPr lang="en-US" b="0" dirty="0"/>
              <a:t>j)	</a:t>
            </a:r>
            <a:r>
              <a:rPr lang="en-US" b="0" dirty="0" err="1"/>
              <a:t>Speechiness</a:t>
            </a:r>
            <a:r>
              <a:rPr lang="en-US" b="0" dirty="0"/>
              <a:t>	</a:t>
            </a:r>
          </a:p>
          <a:p>
            <a:r>
              <a:rPr lang="en-US" b="0" dirty="0"/>
              <a:t>k)	</a:t>
            </a:r>
            <a:r>
              <a:rPr lang="en-US" b="0" dirty="0" err="1"/>
              <a:t>Instrumentalness</a:t>
            </a:r>
            <a:endParaRPr lang="en-US" b="0" dirty="0"/>
          </a:p>
          <a:p>
            <a:r>
              <a:rPr lang="en-US" b="0" dirty="0"/>
              <a:t>l)	Liveness	</a:t>
            </a:r>
          </a:p>
          <a:p>
            <a:r>
              <a:rPr lang="en-US" b="0" dirty="0"/>
              <a:t>m)	Valence	</a:t>
            </a:r>
          </a:p>
          <a:p>
            <a:r>
              <a:rPr lang="en-US" b="0" dirty="0"/>
              <a:t>n)	Tempo	</a:t>
            </a:r>
          </a:p>
          <a:p>
            <a:r>
              <a:rPr lang="en-US" b="0" dirty="0"/>
              <a:t>o)	</a:t>
            </a:r>
            <a:r>
              <a:rPr lang="en-US" b="0" dirty="0" err="1"/>
              <a:t>Duration_ms</a:t>
            </a:r>
            <a:r>
              <a:rPr lang="en-US" b="0" dirty="0"/>
              <a:t>	</a:t>
            </a:r>
          </a:p>
          <a:p>
            <a:r>
              <a:rPr lang="en-US" b="0" dirty="0"/>
              <a:t>p)	</a:t>
            </a:r>
            <a:r>
              <a:rPr lang="en-US" b="0" dirty="0" err="1"/>
              <a:t>Time_signature</a:t>
            </a:r>
            <a:r>
              <a:rPr lang="en-US" b="0" dirty="0"/>
              <a:t> </a:t>
            </a:r>
          </a:p>
          <a:p>
            <a:r>
              <a:rPr lang="en-US" b="0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8064230" y="3911376"/>
            <a:ext cx="3501958" cy="22474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0990-1E3B-290E-C2C3-1A30CC8F2807}"/>
              </a:ext>
            </a:extLst>
          </p:cNvPr>
          <p:cNvSpPr txBox="1"/>
          <p:nvPr/>
        </p:nvSpPr>
        <p:spPr>
          <a:xfrm>
            <a:off x="499353" y="57118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Final Data can be found at </a:t>
            </a:r>
            <a:endParaRPr lang="en-GB" sz="1200" dirty="0">
              <a:hlinkClick r:id="rId2"/>
            </a:endParaRPr>
          </a:p>
          <a:p>
            <a:r>
              <a:rPr lang="en-GB" sz="1200" dirty="0">
                <a:hlinkClick r:id="rId2"/>
              </a:rPr>
              <a:t>https://github.com/hamdamoha/project1_spotify/blob/main/Final_Data_2012_2022.csv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Code can be found in - h</a:t>
            </a:r>
            <a:r>
              <a:rPr lang="en-GB" sz="1200" dirty="0">
                <a:hlinkClick r:id="rId7"/>
              </a:rPr>
              <a:t>ttps://github.com/hamdamoha/project1_spotify/blob/main/Spotify%20Extraction/Spotify_extraction.ipynb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231107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Renaming and reformatting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FE1E5-B495-2BA0-1486-E305E7956F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4062" y="1695939"/>
            <a:ext cx="11821504" cy="9866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clean_df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={"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poistion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track_name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"})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7D258-8D97-4448-97D1-B96FF84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9" y="2975474"/>
            <a:ext cx="7641595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EAB51-4AFE-9C79-6AE9-038D1B18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21" y="5432797"/>
            <a:ext cx="8592474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9AA088-D485-D4BA-97A2-AF0BE3AA78DF}"/>
              </a:ext>
            </a:extLst>
          </p:cNvPr>
          <p:cNvCxnSpPr>
            <a:cxnSpLocks/>
          </p:cNvCxnSpPr>
          <p:nvPr/>
        </p:nvCxnSpPr>
        <p:spPr>
          <a:xfrm>
            <a:off x="4526351" y="4025363"/>
            <a:ext cx="1919844" cy="1264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304BB7-E737-4476-75B2-D951ABB1D3D8}"/>
              </a:ext>
            </a:extLst>
          </p:cNvPr>
          <p:cNvSpPr txBox="1"/>
          <p:nvPr/>
        </p:nvSpPr>
        <p:spPr>
          <a:xfrm>
            <a:off x="8164749" y="3331883"/>
            <a:ext cx="2363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C8B8E-3D9B-B1B2-E4D3-B2F50212C36A}"/>
              </a:ext>
            </a:extLst>
          </p:cNvPr>
          <p:cNvSpPr txBox="1"/>
          <p:nvPr/>
        </p:nvSpPr>
        <p:spPr>
          <a:xfrm>
            <a:off x="421106" y="5701656"/>
            <a:ext cx="264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87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1C8D6-B9BC-6352-36B9-68349C3F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648577"/>
            <a:ext cx="10774279" cy="2276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F5A9D61-CA36-E591-8B40-5A565078E817}"/>
              </a:ext>
            </a:extLst>
          </p:cNvPr>
          <p:cNvSpPr/>
          <p:nvPr/>
        </p:nvSpPr>
        <p:spPr>
          <a:xfrm flipH="1">
            <a:off x="6221345" y="2393124"/>
            <a:ext cx="4303982" cy="7876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track has multiple genres and was not extracted in a usable format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3A972-30AC-FF11-98E3-FA0F83067E00}"/>
              </a:ext>
            </a:extLst>
          </p:cNvPr>
          <p:cNvSpPr txBox="1"/>
          <p:nvPr/>
        </p:nvSpPr>
        <p:spPr>
          <a:xfrm>
            <a:off x="482509" y="4183694"/>
            <a:ext cx="11226980" cy="2154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pc="50" dirty="0"/>
              <a:t>The split formula was used to put each of these into their own column in a data frame</a:t>
            </a:r>
          </a:p>
          <a:p>
            <a:r>
              <a:rPr lang="en-US" spc="50" dirty="0"/>
              <a:t> </a:t>
            </a:r>
          </a:p>
          <a:p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gen_5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271D43-F5AB-67BF-FF00-6279B726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4" y="4084305"/>
            <a:ext cx="4819225" cy="25687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1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 (count)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52815-74FF-47C1-CA76-1D4866959E85}"/>
              </a:ext>
            </a:extLst>
          </p:cNvPr>
          <p:cNvSpPr txBox="1"/>
          <p:nvPr/>
        </p:nvSpPr>
        <p:spPr>
          <a:xfrm>
            <a:off x="255351" y="1679297"/>
            <a:ext cx="6172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\['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01668-8794-B93B-CC63-A7AF770A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58" y="978187"/>
            <a:ext cx="4139431" cy="27446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E2F10-3DAB-E1B6-8E80-8FFA0979A034}"/>
              </a:ext>
            </a:extLst>
          </p:cNvPr>
          <p:cNvCxnSpPr>
            <a:cxnSpLocks/>
          </p:cNvCxnSpPr>
          <p:nvPr/>
        </p:nvCxnSpPr>
        <p:spPr>
          <a:xfrm>
            <a:off x="6572250" y="259303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DD54F8-7DDB-C7CD-6D65-F6EAA328675E}"/>
              </a:ext>
            </a:extLst>
          </p:cNvPr>
          <p:cNvSpPr txBox="1"/>
          <p:nvPr/>
        </p:nvSpPr>
        <p:spPr>
          <a:xfrm>
            <a:off x="255351" y="4531371"/>
            <a:ext cx="631689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dance.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alt.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EDM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psych.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Indie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comic.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675C83-150D-FDA1-0C21-97F2475C634D}"/>
              </a:ext>
            </a:extLst>
          </p:cNvPr>
          <p:cNvCxnSpPr>
            <a:cxnSpLocks/>
          </p:cNvCxnSpPr>
          <p:nvPr/>
        </p:nvCxnSpPr>
        <p:spPr>
          <a:xfrm>
            <a:off x="6711883" y="504581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08BC897-F9E2-C627-1336-9B9B64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84" y="3989230"/>
            <a:ext cx="2724665" cy="26104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84D5AF-CEA5-83D7-EF4F-859D03785547}"/>
              </a:ext>
            </a:extLst>
          </p:cNvPr>
          <p:cNvSpPr txBox="1"/>
          <p:nvPr/>
        </p:nvSpPr>
        <p:spPr>
          <a:xfrm>
            <a:off x="0" y="6332029"/>
            <a:ext cx="7492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The code can be found here </a:t>
            </a:r>
            <a:endParaRPr lang="en-GB" sz="1200" dirty="0">
              <a:hlinkClick r:id="rId4"/>
            </a:endParaRPr>
          </a:p>
          <a:p>
            <a:r>
              <a:rPr lang="en-GB" sz="1200" dirty="0">
                <a:hlinkClick r:id="rId4"/>
              </a:rPr>
              <a:t>https://github.com/hamdamoha/project1_spotify/blob/main/Spotify%20Extraction/Data_cleaning.ipynb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10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When looking at the genre over the last 10 years we can see that the most popular categories are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Dance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Electronic Dance Music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Hip Hop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Pop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4">
      <a:majorFont>
        <a:latin typeface="The Serif Ha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333</TotalTime>
  <Words>1508</Words>
  <Application>Microsoft Office PowerPoint</Application>
  <PresentationFormat>Widescreen</PresentationFormat>
  <Paragraphs>147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Abadi Extra Light</vt:lpstr>
      <vt:lpstr>Arial</vt:lpstr>
      <vt:lpstr>Consolas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Clean up Examples</vt:lpstr>
      <vt:lpstr>Clean up Examples</vt:lpstr>
      <vt:lpstr>Clean up Examples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Energy Distribution</vt:lpstr>
      <vt:lpstr>In the outliers graph, we can see that there is a high variability of the energy values and all the outliers are lower values.    The averages from the last 10 years range from 0.609460 to 0.736550.</vt:lpstr>
      <vt:lpstr>Energy Rating over time</vt:lpstr>
      <vt:lpstr>Energy Conclusion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Conclusion:  </vt:lpstr>
      <vt:lpstr>Hypothesis 3: There is a direct correlation between “energy” and “danceability” features.</vt:lpstr>
      <vt:lpstr>PowerPoint Presentation</vt:lpstr>
      <vt:lpstr>PowerPoint Presentation</vt:lpstr>
      <vt:lpstr>PowerPoint Presentation</vt:lpstr>
      <vt:lpstr>Hypothesis 4: The number of followers an artist has an impact on their position in the top 50 (2022 only)</vt:lpstr>
      <vt:lpstr>Conclusions</vt:lpstr>
      <vt:lpstr>Supporting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18</cp:revision>
  <dcterms:created xsi:type="dcterms:W3CDTF">2022-12-05T00:06:51Z</dcterms:created>
  <dcterms:modified xsi:type="dcterms:W3CDTF">2022-12-06T20:41:42Z</dcterms:modified>
</cp:coreProperties>
</file>